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0" r:id="rId4"/>
    <p:sldId id="265" r:id="rId5"/>
    <p:sldId id="271" r:id="rId6"/>
    <p:sldId id="264" r:id="rId7"/>
    <p:sldId id="267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B10C571D-25E7-42A1-BA10-30B95887A27C}">
          <p14:sldIdLst>
            <p14:sldId id="256"/>
          </p14:sldIdLst>
        </p14:section>
        <p14:section name="Introduction" id="{19C1F1FE-8D6A-4B3A-B6F3-FDAE36FFBE31}">
          <p14:sldIdLst>
            <p14:sldId id="259"/>
            <p14:sldId id="270"/>
            <p14:sldId id="265"/>
          </p14:sldIdLst>
        </p14:section>
        <p14:section name="Literature Survey" id="{230B0EDA-5306-41E8-B768-352DC8C7DB17}">
          <p14:sldIdLst/>
        </p14:section>
        <p14:section name="Methodology" id="{699AA6FC-464E-4793-A39C-63EE61CEA5FF}">
          <p14:sldIdLst>
            <p14:sldId id="271"/>
          </p14:sldIdLst>
        </p14:section>
        <p14:section name="Implementation" id="{BCA4F55C-FAD6-4A3A-A0F9-FD1AB6B76DB2}">
          <p14:sldIdLst>
            <p14:sldId id="264"/>
          </p14:sldIdLst>
        </p14:section>
        <p14:section name="Results" id="{39A25D73-499F-44D5-B655-9B40E884D4FF}">
          <p14:sldIdLst>
            <p14:sldId id="267"/>
          </p14:sldIdLst>
        </p14:section>
        <p14:section name="Future Research" id="{EB8F094E-6785-46B3-A6EF-BF31356DA85C}">
          <p14:sldIdLst/>
        </p14:section>
        <p14:section name="References" id="{A4520EAE-26F3-4727-9DB3-218456BC808B}">
          <p14:sldIdLst/>
        </p14:section>
        <p14:section name="Conclusion" id="{CB4808DC-36DB-4AF9-9811-5DE0E9BA6C37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68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FF092-82EC-DD64-A388-B2A707F659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C36BA8-15EC-21E1-4C7A-5FB55DF41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52500-683E-52BD-1FBE-7EAEEDBA5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A4DE7-49E7-0856-F855-8DAABF793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8FA76-CF11-A031-D300-C713DDC86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71FA5-78AD-4AC6-B17D-8C6C5F66AC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8997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A39FD-0FF9-4AE6-BDA9-B7C0368BB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C44C0-FD24-4232-61EA-F6C716D5B4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FDC3F-6708-489B-2811-C750DF089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2C89E-B549-CDA8-5DFC-515C20FC7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CBC47-D4A2-B4B9-B2C4-3DF321299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71FA5-78AD-4AC6-B17D-8C6C5F66AC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2980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DFB0DD-207E-B45A-4FDA-B683DE9F7D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0A7988-A711-4823-1934-087A35C5CD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70E3C-3788-119B-4033-27ADD5419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E1F7D-6EC5-4227-AD61-7544980BC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B4C8B-9F3B-A68D-B612-E765AAE6F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71FA5-78AD-4AC6-B17D-8C6C5F66AC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6075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ack and green logo&#10;&#10;Description automatically generated">
            <a:extLst>
              <a:ext uri="{FF2B5EF4-FFF2-40B4-BE49-F238E27FC236}">
                <a16:creationId xmlns:a16="http://schemas.microsoft.com/office/drawing/2014/main" id="{20173A3D-F535-8170-827D-BED3BD0896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30" r="70064" b="15992"/>
          <a:stretch/>
        </p:blipFill>
        <p:spPr>
          <a:xfrm>
            <a:off x="4822977" y="2737155"/>
            <a:ext cx="2546045" cy="254604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1A85F-3FE3-D387-33AF-485480F79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3440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8528A3-BB75-6360-70FC-B8B84BC84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84740-8347-6414-4AC6-EDF0C02C0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F0F49-0D1D-821C-DCD1-88B1EA8E9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778CF9-AEEB-E7B2-B405-88747F8E9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71FA5-78AD-4AC6-B17D-8C6C5F66AC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481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794BC-6ECA-325F-171E-7489BA200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C5715-0D8C-DFCC-899B-C4913B53A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EC593-082D-E507-62A5-149409F56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5F83D-E527-34D4-F0F1-F72444691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C6048-F04C-BA0E-031E-84AD7711D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71FA5-78AD-4AC6-B17D-8C6C5F66AC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8741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66010-ED60-5624-34CF-B1DA00056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E79D0-3FB5-8D6B-1DE5-9588513610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F3B64E-D383-1228-F599-6E8D9BD6F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E33F6-D361-A8E7-C116-F81CC4B1D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9FFC6-5854-A1D1-0C5E-DAD8F4380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3E631-AEFC-3E85-2E04-076D0CE27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71FA5-78AD-4AC6-B17D-8C6C5F66AC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8390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DBFD0-9A66-7565-C44E-279E97C2B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EAD35-7FCC-0542-A019-052E2A19B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FF7CFE-E4B6-6D05-102A-401D0D8F3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BB171A-DCE0-7300-EBCF-5AA1550ACF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F36FC0-90C8-EECA-76A3-BF8A9BD92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CEB9BD-76F0-E888-130A-959F43B94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A4357E-31F4-89A4-B690-D4F624591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B4707E-7225-5D56-90B1-39140EBEE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71FA5-78AD-4AC6-B17D-8C6C5F66AC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1963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D067F-390D-B0A1-D3A8-A66618A92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A5B71E-DF05-60E5-736B-059F59891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CF766C-1AFD-4E9F-32CF-C7E5A99D7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62B7CB-B72A-3E12-172E-CEC68C50D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71FA5-78AD-4AC6-B17D-8C6C5F66AC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9359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E1578E-E7D3-C02D-C47A-017D3282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B4A418-405A-AED6-0BD3-7AECF7389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A494F-60FD-5211-53F0-F59581EE4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71FA5-78AD-4AC6-B17D-8C6C5F66AC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9406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EB8DC-F427-85AD-593E-C0D7885F0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7DB7F-5ADA-54EB-7014-C73C41F53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EBDF9B-BCB2-CDC7-0F12-3B4BDF75F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D9F73-575D-9B3F-0450-EE981CD89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BE0885-B3CB-D590-3A87-3E315EDE3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3383BF-87E6-F225-7998-05516250B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71FA5-78AD-4AC6-B17D-8C6C5F66AC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4164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CFC25-C30D-99B7-9077-9656E790C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BA8750-B3BB-8DE5-4C7E-793FBBF92A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7DA326-110E-2BC7-8CC8-32F49A65E4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2DB75-1DBF-BFE9-2EC9-80D6FB60E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D7921F-6830-3BB3-913E-3BF00971B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A33861-70B5-2D84-7A19-14699A55C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71FA5-78AD-4AC6-B17D-8C6C5F66AC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9805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7723E3-9C46-E5B8-7EF8-804B4BCB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7B6AB-7C8A-19BA-92C6-3A5EE5198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4BBE7-62B4-F178-2F57-E9F8BD7483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798B2F-3D11-46FC-8B55-A7224ACD52A1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AD1D1-62B8-F659-C0D4-B2CE572D32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EFF1B-7D69-5044-EA64-4C95699C9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B6823"/>
                </a:solidFill>
              </a:defRPr>
            </a:lvl1pPr>
          </a:lstStyle>
          <a:p>
            <a:fld id="{21571FA5-78AD-4AC6-B17D-8C6C5F66AC40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7" name="Picture 6" descr="A black and green logo&#10;&#10;Description automatically generated">
            <a:extLst>
              <a:ext uri="{FF2B5EF4-FFF2-40B4-BE49-F238E27FC236}">
                <a16:creationId xmlns:a16="http://schemas.microsoft.com/office/drawing/2014/main" id="{B328A628-DC6E-AE14-0D1F-765A1FB498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30" r="70064" b="15992"/>
          <a:stretch/>
        </p:blipFill>
        <p:spPr>
          <a:xfrm>
            <a:off x="4822977" y="2155977"/>
            <a:ext cx="2546045" cy="254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600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EB6823"/>
          </a:solidFill>
          <a:effectLst>
            <a:glow rad="101600">
              <a:schemeClr val="tx1">
                <a:lumMod val="85000"/>
                <a:lumOff val="15000"/>
                <a:alpha val="60000"/>
              </a:schemeClr>
            </a:glo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2">
              <a:lumMod val="20000"/>
              <a:lumOff val="80000"/>
            </a:schemeClr>
          </a:solidFill>
          <a:effectLst>
            <a:glow rad="101600">
              <a:schemeClr val="tx1">
                <a:lumMod val="85000"/>
                <a:lumOff val="15000"/>
                <a:alpha val="60000"/>
              </a:schemeClr>
            </a:glo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2">
              <a:lumMod val="20000"/>
              <a:lumOff val="80000"/>
            </a:schemeClr>
          </a:solidFill>
          <a:effectLst>
            <a:glow rad="101600">
              <a:schemeClr val="tx1">
                <a:lumMod val="85000"/>
                <a:lumOff val="15000"/>
                <a:alpha val="60000"/>
              </a:schemeClr>
            </a:glo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2">
              <a:lumMod val="20000"/>
              <a:lumOff val="80000"/>
            </a:schemeClr>
          </a:solidFill>
          <a:effectLst>
            <a:glow rad="101600">
              <a:schemeClr val="tx1">
                <a:lumMod val="85000"/>
                <a:lumOff val="15000"/>
                <a:alpha val="60000"/>
              </a:schemeClr>
            </a:glo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2">
              <a:lumMod val="20000"/>
              <a:lumOff val="80000"/>
            </a:schemeClr>
          </a:solidFill>
          <a:effectLst>
            <a:glow rad="101600">
              <a:schemeClr val="tx1">
                <a:lumMod val="85000"/>
                <a:lumOff val="15000"/>
                <a:alpha val="60000"/>
              </a:schemeClr>
            </a:glo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2">
              <a:lumMod val="20000"/>
              <a:lumOff val="80000"/>
            </a:schemeClr>
          </a:solidFill>
          <a:effectLst>
            <a:glow rad="101600">
              <a:schemeClr val="tx1">
                <a:lumMod val="85000"/>
                <a:lumOff val="15000"/>
                <a:alpha val="60000"/>
              </a:schemeClr>
            </a:glo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xels2">
            <a:hlinkClick r:id="" action="ppaction://media"/>
            <a:extLst>
              <a:ext uri="{FF2B5EF4-FFF2-40B4-BE49-F238E27FC236}">
                <a16:creationId xmlns:a16="http://schemas.microsoft.com/office/drawing/2014/main" id="{90251928-4ECA-9A7D-0CA5-EE95B219840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-4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A3FA50-09F0-A49A-19AE-32B6E78A58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1082" y="2013705"/>
            <a:ext cx="7069836" cy="903923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spc="50" dirty="0">
                <a:ln w="0"/>
                <a:solidFill>
                  <a:srgbClr val="EB6823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IoT Cloud Computing for Defense</a:t>
            </a:r>
            <a:endParaRPr lang="en-IN" b="1" spc="50" dirty="0">
              <a:ln w="0"/>
              <a:solidFill>
                <a:srgbClr val="EB6823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FE2255-DDAB-F908-117C-AE649A06BA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76116" y="2917628"/>
            <a:ext cx="4239768" cy="439610"/>
          </a:xfrm>
          <a:noFill/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>
            <a:normAutofit fontScale="92500"/>
          </a:bodyPr>
          <a:lstStyle/>
          <a:p>
            <a:r>
              <a:rPr lang="en-US" b="1" spc="50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Automating the Border Defense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911D7CF-4A94-69BE-23A0-F6EF898C4AB7}"/>
              </a:ext>
            </a:extLst>
          </p:cNvPr>
          <p:cNvSpPr txBox="1">
            <a:spLocks/>
          </p:cNvSpPr>
          <p:nvPr/>
        </p:nvSpPr>
        <p:spPr>
          <a:xfrm>
            <a:off x="3500335" y="3849496"/>
            <a:ext cx="5191330" cy="2516248"/>
          </a:xfrm>
          <a:prstGeom prst="rect">
            <a:avLst/>
          </a:prstGeom>
          <a:noFill/>
          <a:ln w="25400" cap="flat" cmpd="sng" algn="ctr">
            <a:noFill/>
            <a:prstDash val="solid"/>
            <a:miter lim="800000"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spc="50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Presentation by</a:t>
            </a:r>
          </a:p>
          <a:p>
            <a:r>
              <a:rPr lang="en-US" sz="1200" spc="50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 Trilochan Kumar – AP23122100009</a:t>
            </a:r>
          </a:p>
          <a:p>
            <a:endParaRPr lang="en-US" sz="1200" spc="50" dirty="0">
              <a:ln w="0"/>
              <a:solidFill>
                <a:schemeClr val="accent2">
                  <a:lumMod val="40000"/>
                  <a:lumOff val="60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endParaRPr lang="en-US" sz="1200" spc="50" dirty="0">
              <a:ln w="0"/>
              <a:solidFill>
                <a:schemeClr val="accent2">
                  <a:lumMod val="40000"/>
                  <a:lumOff val="60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sz="1200" b="1" spc="50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MTech</a:t>
            </a:r>
            <a:r>
              <a:rPr lang="en-US" sz="1200" spc="50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</a:p>
          <a:p>
            <a:r>
              <a:rPr lang="en-US" sz="1200" spc="50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 </a:t>
            </a:r>
          </a:p>
          <a:p>
            <a:r>
              <a:rPr lang="en-US" sz="1200" b="1" spc="50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Embedded Systems and Internet of Things</a:t>
            </a:r>
          </a:p>
          <a:p>
            <a:r>
              <a:rPr lang="en-US" sz="1200" spc="50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Department of Electronics and Communication Engineering</a:t>
            </a:r>
          </a:p>
          <a:p>
            <a:r>
              <a:rPr lang="en-US" sz="1200" spc="50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SRM University AP</a:t>
            </a:r>
          </a:p>
        </p:txBody>
      </p:sp>
    </p:spTree>
    <p:extLst>
      <p:ext uri="{BB962C8B-B14F-4D97-AF65-F5344CB8AC3E}">
        <p14:creationId xmlns:p14="http://schemas.microsoft.com/office/powerpoint/2010/main" val="1307790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D1C39-B289-A658-6AFA-88EDC2179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Abstract</a:t>
            </a:r>
            <a:endParaRPr lang="en-IN" b="1" dirty="0">
              <a:solidFill>
                <a:srgbClr val="EB6823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E9395A-B538-A32C-496E-A09323B8E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42487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The idea is to reduce the manual work for Indian soldiers at border. </a:t>
            </a:r>
          </a:p>
          <a:p>
            <a:pPr algn="just"/>
            <a:r>
              <a:rPr lang="en-US" sz="2400" dirty="0"/>
              <a:t>According to a research paper submitted at an annual police meet </a:t>
            </a:r>
          </a:p>
          <a:p>
            <a:pPr algn="just"/>
            <a:r>
              <a:rPr lang="en-US" sz="2400" dirty="0"/>
              <a:t>India has lost access to 26 out of 65 patrolling points in eastern Ladakh. </a:t>
            </a:r>
          </a:p>
          <a:p>
            <a:pPr algn="just"/>
            <a:r>
              <a:rPr lang="en-US" sz="2400" dirty="0"/>
              <a:t>The paper also states that the Indian Army's approach is to create buffer zones and restrict the movement of </a:t>
            </a:r>
            <a:r>
              <a:rPr lang="en-US" sz="2400" dirty="0" err="1"/>
              <a:t>graziers</a:t>
            </a:r>
            <a:r>
              <a:rPr lang="en-US" sz="2400" dirty="0"/>
              <a:t> along the China border. </a:t>
            </a:r>
          </a:p>
          <a:p>
            <a:pPr algn="just"/>
            <a:r>
              <a:rPr lang="en-US" sz="2400" dirty="0"/>
              <a:t>So where, Indian soldiers cannot frequently monitor, we can deploy IoT devices connected to cloud, and monitor such zones with ease.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322104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D1C39-B289-A658-6AFA-88EDC2179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Situation at Indian Borders</a:t>
            </a:r>
            <a:endParaRPr lang="en-IN" b="1" dirty="0">
              <a:solidFill>
                <a:srgbClr val="EB682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A5CA36-298B-5286-EF08-8B39A1B00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972" y="1690688"/>
            <a:ext cx="8068056" cy="4538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746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D1C39-B289-A658-6AFA-88EDC2179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EB6823"/>
                </a:solidFill>
              </a:rPr>
              <a:t>Use of IoT to Automate and Monitor Borders </a:t>
            </a:r>
            <a:endParaRPr lang="en-IN" b="1" dirty="0">
              <a:solidFill>
                <a:srgbClr val="EB6823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21512D-5A1B-D8D1-C888-03F28522E7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316"/>
          <a:stretch/>
        </p:blipFill>
        <p:spPr>
          <a:xfrm>
            <a:off x="129856" y="3013299"/>
            <a:ext cx="2888753" cy="22152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 descr="A close-up of a microchip&#10;&#10;Description automatically generated">
            <a:extLst>
              <a:ext uri="{FF2B5EF4-FFF2-40B4-BE49-F238E27FC236}">
                <a16:creationId xmlns:a16="http://schemas.microsoft.com/office/drawing/2014/main" id="{0EEBA73D-249B-15A0-0A5A-0ED9F2FC12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923" y="2294271"/>
            <a:ext cx="4871012" cy="3653258"/>
          </a:xfrm>
          <a:prstGeom prst="rect">
            <a:avLst/>
          </a:prstGeom>
        </p:spPr>
      </p:pic>
      <p:pic>
        <p:nvPicPr>
          <p:cNvPr id="13" name="Picture 12" descr="A small blue circuit board with two round holes&#10;&#10;Description automatically generated">
            <a:extLst>
              <a:ext uri="{FF2B5EF4-FFF2-40B4-BE49-F238E27FC236}">
                <a16:creationId xmlns:a16="http://schemas.microsoft.com/office/drawing/2014/main" id="{0B0E2685-67D9-6EB4-90AB-27025966F0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7961" y="2843880"/>
            <a:ext cx="2554039" cy="2554039"/>
          </a:xfrm>
          <a:prstGeom prst="rect">
            <a:avLst/>
          </a:prstGeom>
        </p:spPr>
      </p:pic>
      <p:pic>
        <p:nvPicPr>
          <p:cNvPr id="15" name="Picture 14" descr="A close-up of a green battery&#10;&#10;Description automatically generated">
            <a:extLst>
              <a:ext uri="{FF2B5EF4-FFF2-40B4-BE49-F238E27FC236}">
                <a16:creationId xmlns:a16="http://schemas.microsoft.com/office/drawing/2014/main" id="{ED6D2D89-C24E-9C13-0DFF-1895777459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596" y="4481934"/>
            <a:ext cx="2187575" cy="21875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DF416F3-7967-7F64-E34E-29F3A8DEC1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7610" y="1860339"/>
            <a:ext cx="2376736" cy="22605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50365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7E00B-172F-233B-C653-782E3C1FA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EB6823"/>
                </a:solidFill>
              </a:rPr>
              <a:t>Methodology</a:t>
            </a:r>
            <a:endParaRPr lang="en-IN" b="1" dirty="0">
              <a:solidFill>
                <a:srgbClr val="EB6823"/>
              </a:solidFill>
            </a:endParaRPr>
          </a:p>
        </p:txBody>
      </p:sp>
      <p:pic>
        <p:nvPicPr>
          <p:cNvPr id="2050" name="Picture 2" descr="Building an AWS IoT Core device using AWS Serverless and an ESP32 | AWS  Compute Blog">
            <a:extLst>
              <a:ext uri="{FF2B5EF4-FFF2-40B4-BE49-F238E27FC236}">
                <a16:creationId xmlns:a16="http://schemas.microsoft.com/office/drawing/2014/main" id="{D2815142-BCA6-C44E-1C0A-F719EE417D8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657" y="1833563"/>
            <a:ext cx="10144685" cy="435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3529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7E00B-172F-233B-C653-782E3C1FA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EB6823"/>
                </a:solidFill>
              </a:rPr>
              <a:t>Implementation</a:t>
            </a:r>
            <a:endParaRPr lang="en-IN" b="1" dirty="0">
              <a:solidFill>
                <a:srgbClr val="EB6823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228C7-22FF-196C-272C-654728CE9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53331"/>
            <a:ext cx="12191999" cy="5042694"/>
          </a:xfrm>
        </p:spPr>
        <p:txBody>
          <a:bodyPr numCol="3">
            <a:normAutofit fontScale="25000" lnSpcReduction="20000"/>
          </a:bodyPr>
          <a:lstStyle/>
          <a:p>
            <a:pPr marL="0" indent="0">
              <a:buNone/>
            </a:pPr>
            <a:r>
              <a:rPr lang="en-IN" b="0" dirty="0">
                <a:solidFill>
                  <a:srgbClr val="C586C0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#include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secrets.h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C586C0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#include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WiFiClientSecure.h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C586C0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#include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PubSubClient.h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C586C0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#include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ArduinoJson.h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C586C0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#include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WiFi.h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0CA1A6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int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trig = 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9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0CA1A6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int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echo = 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13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WiFiClientSecure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net =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WiFiClientSecure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PubSubClient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client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(net);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C586C0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#define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AWS_IOT_PUBLISH_TOPIC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"esp32/ultrasonic"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0CA1A6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void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connectAWS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WiFi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mode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(WIFI_STA);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WiFi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begin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(WIFI_SSID, WIFI_PASSWORD);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println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"Connecting to Wi-Fi"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>
                <a:solidFill>
                  <a:srgbClr val="C586C0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while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(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WiFi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status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() != WL_CONNECTED) {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delay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500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print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"."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}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7F8C8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// Configure </a:t>
            </a:r>
            <a:r>
              <a:rPr lang="en-IN" b="0" dirty="0" err="1">
                <a:solidFill>
                  <a:srgbClr val="7F8C8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WiFiClientSecure</a:t>
            </a:r>
            <a:r>
              <a:rPr lang="en-IN" b="0" dirty="0">
                <a:solidFill>
                  <a:srgbClr val="7F8C8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to use the AWS IoT device credentials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net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setCACert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(AWS_CERT_CA);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net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setCertificate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(AWS_CERT_CRT);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net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setPrivateKey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(AWS_CERT_PRIVATE);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7F8C8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</a:p>
          <a:p>
            <a:pPr marL="0" indent="0">
              <a:buNone/>
            </a:pPr>
            <a:endParaRPr lang="en-IN" dirty="0">
              <a:solidFill>
                <a:srgbClr val="7F8C8D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b="0" dirty="0">
              <a:solidFill>
                <a:srgbClr val="7F8C8D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dirty="0">
              <a:solidFill>
                <a:srgbClr val="7F8C8D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b="0" dirty="0">
              <a:solidFill>
                <a:srgbClr val="7F8C8D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dirty="0">
              <a:solidFill>
                <a:srgbClr val="7F8C8D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b="0" dirty="0">
              <a:solidFill>
                <a:srgbClr val="7F8C8D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dirty="0">
              <a:solidFill>
                <a:srgbClr val="7F8C8D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7F8C8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// Connect to the MQTT broker on the AWS endpoint we defined earlier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client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setServer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(AWS_IOT_ENDPOINT, 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8883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println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"Connecting to AWS IoT"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>
                <a:solidFill>
                  <a:srgbClr val="C586C0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while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(!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client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connect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(THINGNAME)) {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print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"Connection failed, </a:t>
            </a:r>
            <a:r>
              <a:rPr lang="en-IN" b="0" dirty="0" err="1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rc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="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print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client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state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println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". Retrying..."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delay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5000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}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>
                <a:solidFill>
                  <a:srgbClr val="C586C0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if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(!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client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connected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println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"AWS IoT Timeout!"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C586C0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return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}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println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"AWS IoT Connected!"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0CA1A6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void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publishMessage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0CA1A6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distance) {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StaticJsonDocument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200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&gt; doc;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doc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[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"distance"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] = distance;</a:t>
            </a:r>
            <a:r>
              <a:rPr lang="en-IN" b="0" dirty="0">
                <a:solidFill>
                  <a:srgbClr val="7F8C8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// Publish distance data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>
                <a:solidFill>
                  <a:srgbClr val="0CA1A6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char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jsonBuffer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[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512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serializeJson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(doc, 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jsonBuffer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  <a:r>
              <a:rPr lang="en-IN" b="0" dirty="0">
                <a:solidFill>
                  <a:srgbClr val="7F8C8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// Serialize JSON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client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publish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(AWS_IOT_PUBLISH_TOPIC, 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jsonBuffer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  <a:r>
              <a:rPr lang="en-IN" b="0" dirty="0">
                <a:solidFill>
                  <a:srgbClr val="7F8C8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// Publish to </a:t>
            </a:r>
          </a:p>
          <a:p>
            <a:pPr marL="0" indent="0">
              <a:buNone/>
            </a:pPr>
            <a:r>
              <a:rPr lang="en-IN" b="0" dirty="0">
                <a:solidFill>
                  <a:srgbClr val="7F8C8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AWS IoT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0CA1A6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void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setup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pinMode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(trig, OUTPUT);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pinMode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(echo, INPUT);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begin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115200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connectAWS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();</a:t>
            </a:r>
            <a:r>
              <a:rPr lang="en-IN" b="0" dirty="0">
                <a:solidFill>
                  <a:srgbClr val="7F8C8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// Connect to AWS IoT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0CA1A6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void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loop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digitalWrite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(trig, HIGH);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delayMicroseconds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2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digitalWrite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(trig, LOW);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>
                <a:solidFill>
                  <a:srgbClr val="0CA1A6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int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duration =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pulseIn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(echo, HIGH);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>
                <a:solidFill>
                  <a:srgbClr val="0CA1A6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distance = (duration * 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0.034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 / 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2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print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"Distance: "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print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(distance);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Serial</a:t>
            </a:r>
            <a:r>
              <a:rPr lang="en-IN" b="0" dirty="0" err="1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println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" cm"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 err="1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publishMessage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(distance);</a:t>
            </a:r>
            <a:r>
              <a:rPr lang="en-IN" b="0" dirty="0">
                <a:solidFill>
                  <a:srgbClr val="7F8C8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 // Send distance data to AWS IoT</a:t>
            </a: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  </a:t>
            </a:r>
            <a:r>
              <a:rPr lang="en-IN" b="0" dirty="0">
                <a:solidFill>
                  <a:srgbClr val="F39C12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delay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7FCBCD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1000</a:t>
            </a: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AE3E3"/>
                </a:solidFill>
                <a:effectLst/>
                <a:highlight>
                  <a:srgbClr val="1F272A"/>
                </a:highlight>
                <a:latin typeface="Consolas" panose="020B0609020204030204" pitchFamily="49" charset="0"/>
              </a:rPr>
            </a:br>
            <a:endParaRPr lang="en-IN" b="0" dirty="0">
              <a:solidFill>
                <a:srgbClr val="DAE3E3"/>
              </a:solidFill>
              <a:effectLst/>
              <a:highlight>
                <a:srgbClr val="1F272A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30083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7E00B-172F-233B-C653-782E3C1FA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EB6823"/>
                </a:solidFill>
              </a:rPr>
              <a:t>Results</a:t>
            </a:r>
            <a:endParaRPr lang="en-IN" b="1" dirty="0">
              <a:solidFill>
                <a:srgbClr val="EB6823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228C7-22FF-196C-272C-654728CE9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The further updates can be improving the security</a:t>
            </a:r>
            <a:r>
              <a:rPr lang="en-IN" dirty="0"/>
              <a:t> </a:t>
            </a:r>
            <a:r>
              <a:rPr lang="en-IN"/>
              <a:t>for the node.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524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A3BDA-39D5-73B4-378D-2C84C1DD7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gradFill flip="none" rotWithShape="1">
                  <a:gsLst>
                    <a:gs pos="0">
                      <a:schemeClr val="accent2">
                        <a:lumMod val="67000"/>
                      </a:schemeClr>
                    </a:gs>
                    <a:gs pos="48000">
                      <a:schemeClr val="accent2">
                        <a:lumMod val="97000"/>
                        <a:lumOff val="3000"/>
                      </a:schemeClr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effectLst>
                  <a:glow rad="101600">
                    <a:schemeClr val="tx1">
                      <a:lumMod val="85000"/>
                      <a:lumOff val="15000"/>
                      <a:alpha val="60000"/>
                    </a:schemeClr>
                  </a:glow>
                </a:effectLst>
              </a:rPr>
              <a:t>Thank You</a:t>
            </a:r>
            <a:endParaRPr lang="en-IN" b="1" dirty="0"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</a:endParaRPr>
          </a:p>
        </p:txBody>
      </p:sp>
      <p:pic>
        <p:nvPicPr>
          <p:cNvPr id="5" name="Graphic 4" descr="Lotus Flower with solid fill">
            <a:extLst>
              <a:ext uri="{FF2B5EF4-FFF2-40B4-BE49-F238E27FC236}">
                <a16:creationId xmlns:a16="http://schemas.microsoft.com/office/drawing/2014/main" id="{141E59D7-FFF5-190E-5713-D34B782E8B5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15471" y="2971799"/>
            <a:ext cx="914400" cy="914400"/>
          </a:xfrm>
          <a:prstGeom prst="rect">
            <a:avLst/>
          </a:prstGeom>
          <a:effectLst>
            <a:glow rad="101600">
              <a:schemeClr val="tx1">
                <a:lumMod val="85000"/>
                <a:lumOff val="15000"/>
                <a:alpha val="60000"/>
              </a:schemeClr>
            </a:glow>
          </a:effectLst>
        </p:spPr>
      </p:pic>
      <p:pic>
        <p:nvPicPr>
          <p:cNvPr id="6" name="Graphic 5" descr="Lotus Flower with solid fill">
            <a:extLst>
              <a:ext uri="{FF2B5EF4-FFF2-40B4-BE49-F238E27FC236}">
                <a16:creationId xmlns:a16="http://schemas.microsoft.com/office/drawing/2014/main" id="{0BF682DB-EB0C-805D-B22C-B1154DEB2A2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62131" y="2971799"/>
            <a:ext cx="914400" cy="914400"/>
          </a:xfrm>
          <a:prstGeom prst="rect">
            <a:avLst/>
          </a:prstGeom>
          <a:effectLst>
            <a:glow rad="101600">
              <a:schemeClr val="tx1">
                <a:lumMod val="85000"/>
                <a:lumOff val="15000"/>
                <a:alpha val="6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29249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653</TotalTime>
  <Words>660</Words>
  <Application>Microsoft Office PowerPoint</Application>
  <PresentationFormat>Widescreen</PresentationFormat>
  <Paragraphs>105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Office Theme</vt:lpstr>
      <vt:lpstr>IoT Cloud Computing for Defense</vt:lpstr>
      <vt:lpstr>Abstract</vt:lpstr>
      <vt:lpstr>Situation at Indian Borders</vt:lpstr>
      <vt:lpstr>Use of IoT to Automate and Monitor Borders </vt:lpstr>
      <vt:lpstr>Methodology</vt:lpstr>
      <vt:lpstr>Implementation</vt:lpstr>
      <vt:lpstr>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Codecs</dc:title>
  <dc:creator>Trilochan kumar akurathi | AP23122100009</dc:creator>
  <cp:lastModifiedBy>Trilochan kumar akurathi | AP23122100009</cp:lastModifiedBy>
  <cp:revision>26</cp:revision>
  <dcterms:created xsi:type="dcterms:W3CDTF">2024-04-09T13:33:40Z</dcterms:created>
  <dcterms:modified xsi:type="dcterms:W3CDTF">2024-04-23T05:23:15Z</dcterms:modified>
</cp:coreProperties>
</file>

<file path=docProps/thumbnail.jpeg>
</file>